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9" r:id="rId3"/>
    <p:sldId id="350" r:id="rId4"/>
    <p:sldId id="345" r:id="rId5"/>
    <p:sldId id="346" r:id="rId6"/>
    <p:sldId id="319" r:id="rId7"/>
    <p:sldId id="351" r:id="rId8"/>
    <p:sldId id="336" r:id="rId9"/>
    <p:sldId id="348" r:id="rId10"/>
    <p:sldId id="354" r:id="rId11"/>
    <p:sldId id="352" r:id="rId12"/>
    <p:sldId id="356" r:id="rId13"/>
    <p:sldId id="357" r:id="rId14"/>
    <p:sldId id="358" r:id="rId15"/>
    <p:sldId id="362" r:id="rId16"/>
    <p:sldId id="363" r:id="rId17"/>
    <p:sldId id="341" r:id="rId18"/>
    <p:sldId id="364" r:id="rId19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7DFF5"/>
    <a:srgbClr val="AED1F0"/>
    <a:srgbClr val="99CCFF"/>
    <a:srgbClr val="A80038"/>
    <a:srgbClr val="FF3300"/>
    <a:srgbClr val="3399FF"/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595" autoAdjust="0"/>
  </p:normalViewPr>
  <p:slideViewPr>
    <p:cSldViewPr>
      <p:cViewPr>
        <p:scale>
          <a:sx n="63" d="100"/>
          <a:sy n="63" d="100"/>
        </p:scale>
        <p:origin x="-1512" y="-33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4D1C53B2-A0BC-4CAB-B1C9-86DB215D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ABB39F-41A0-41B5-9A27-DFBB905F1B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8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E2A42-F78C-4A5E-91C4-60C66B1D5EB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17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52CA8D20-7C59-44B8-A17A-A860F162E8FC}" type="slidenum">
              <a:rPr lang="es-ES" sz="1300">
                <a:solidFill>
                  <a:schemeClr val="tx1"/>
                </a:solidFill>
              </a:rPr>
              <a:pPr/>
              <a:t>18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08DE3-6292-435B-85F0-F6D94FA6425B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A5B01-DF8C-4D8E-9161-A305D91D2F2A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D6BC5F4-05BB-4E6C-9488-AF5CD1B1E367}" type="slidenum">
              <a:rPr lang="es-ES" sz="1300">
                <a:solidFill>
                  <a:schemeClr val="tx1"/>
                </a:solidFill>
              </a:rPr>
              <a:pPr/>
              <a:t>6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8D6BC5F4-05BB-4E6C-9488-AF5CD1B1E367}" type="slidenum">
              <a:rPr lang="es-ES" sz="1300">
                <a:solidFill>
                  <a:schemeClr val="tx1"/>
                </a:solidFill>
              </a:rPr>
              <a:pPr/>
              <a:t>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9A90E799-5D0A-464D-A13C-56357197B9E2}" type="slidenum">
              <a:rPr lang="es-ES" sz="1300">
                <a:solidFill>
                  <a:schemeClr val="tx1"/>
                </a:solidFill>
              </a:rPr>
              <a:pPr/>
              <a:t>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601240EC-C5E5-4D73-B0E4-8B2EB0AB5246}" type="slidenum">
              <a:rPr lang="es-ES" sz="1300">
                <a:solidFill>
                  <a:schemeClr val="tx1"/>
                </a:solidFill>
              </a:rPr>
              <a:pPr/>
              <a:t>9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B1242-4E4F-46EE-A0F6-C5D3C327D87E}" type="slidenum">
              <a:rPr lang="en-US"/>
              <a:pPr/>
              <a:t>10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fld id="{601240EC-C5E5-4D73-B0E4-8B2EB0AB5246}" type="slidenum">
              <a:rPr lang="es-ES" sz="1300">
                <a:solidFill>
                  <a:schemeClr val="tx1"/>
                </a:solidFill>
              </a:rPr>
              <a:pPr/>
              <a:t>11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15BD-EC47-49C5-9129-9203A59B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3748-F37D-4F3E-AF12-C27DF1606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79E-EEDD-47F4-BBC6-4C6E9847E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DA0572-4515-413E-825F-B51D945B87D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CA28-081D-4290-BC41-8CE8A5DF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32BA-9186-4765-A04F-D8D061A7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A163-8A2B-4E9F-AC81-286CBEBD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40D2-955B-4544-849A-684796A8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D893-CCC2-4CDC-A7B9-F266860B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5426-CB2A-4AAE-8A61-37F89C37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9C14-D9E4-481E-84CA-F16F4DD8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8A24-8B4F-4D65-BE9F-D6F5C241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3539AB-1E06-472C-91F7-D7C47D06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i4.ucdavis.edu/" TargetMode="External"/><Relationship Id="rId5" Type="http://schemas.openxmlformats.org/officeDocument/2006/relationships/hyperlink" Target="http://aem.cornell.edu/faculty_sites/cbb2/index.html" TargetMode="External"/><Relationship Id="rId4" Type="http://schemas.openxmlformats.org/officeDocument/2006/relationships/hyperlink" Target="http://www.ilri.org/ibl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blip.tv/file/37571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Index-based Insurance: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Financial Innovations for Development and Conservation</a:t>
            </a: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Christopher B. </a:t>
            </a:r>
            <a:r>
              <a:rPr lang="en-US" sz="2400" b="1" dirty="0" smtClean="0">
                <a:solidFill>
                  <a:srgbClr val="FFFFFF"/>
                </a:solidFill>
              </a:rPr>
              <a:t>Barrett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Seminar at </a:t>
            </a:r>
            <a:r>
              <a:rPr lang="en-US" sz="2400" b="1" dirty="0" err="1" smtClean="0">
                <a:solidFill>
                  <a:srgbClr val="FFFFFF"/>
                </a:solidFill>
              </a:rPr>
              <a:t>Monash</a:t>
            </a:r>
            <a:r>
              <a:rPr lang="en-US" sz="2400" b="1" dirty="0" smtClean="0">
                <a:solidFill>
                  <a:srgbClr val="FFFFFF"/>
                </a:solidFill>
              </a:rPr>
              <a:t> University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May 20, 2012</a:t>
            </a:r>
            <a:endParaRPr lang="en-US" dirty="0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2286000" y="0"/>
            <a:chExt cx="9144000" cy="1371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286000" y="0"/>
              <a:ext cx="9144000" cy="1371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15" descr="Indexlogo1"/>
            <p:cNvPicPr>
              <a:picLocks noChangeAspect="1" noChangeArrowheads="1"/>
            </p:cNvPicPr>
            <p:nvPr/>
          </p:nvPicPr>
          <p:blipFill>
            <a:blip r:embed="rId3" cstate="print"/>
            <a:srcRect l="44167" r="23333" b="12515"/>
            <a:stretch>
              <a:fillRect/>
            </a:stretch>
          </p:blipFill>
          <p:spPr bwMode="auto">
            <a:xfrm>
              <a:off x="2286000" y="0"/>
              <a:ext cx="29718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202912"/>
            <a:ext cx="9144000" cy="584775"/>
          </a:xfrm>
          <a:prstGeom prst="rect">
            <a:avLst/>
          </a:prstGeom>
          <a:solidFill>
            <a:srgbClr val="B31B1B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304800" y="762000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bg1"/>
                </a:solidFill>
                <a:latin typeface="+mj-lt"/>
              </a:rPr>
              <a:t>Current stage of emergency response</a:t>
            </a: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>
              <a:latin typeface="+mj-lt"/>
            </a:endParaRPr>
          </a:p>
          <a:p>
            <a:pPr algn="l" eaLnBrk="0" hangingPunct="0"/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l" eaLnBrk="0" hangingPunct="0"/>
            <a:r>
              <a:rPr lang="en-US" b="1" dirty="0" smtClean="0">
                <a:solidFill>
                  <a:schemeClr val="bg1"/>
                </a:solidFill>
                <a:latin typeface="+mj-lt"/>
              </a:rPr>
              <a:t>Goal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Use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index insurance to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pre-finance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effective response to severe droughts</a:t>
            </a:r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 bwMode="auto">
          <a:xfrm>
            <a:off x="1143000" y="1676400"/>
            <a:ext cx="7086600" cy="2057244"/>
            <a:chOff x="1808" y="2700"/>
            <a:chExt cx="8640" cy="3689"/>
          </a:xfrm>
        </p:grpSpPr>
        <p:sp>
          <p:nvSpPr>
            <p:cNvPr id="291871" name="AutoShape 31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36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1872" name="Line 32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3" name="Text Box 33"/>
            <p:cNvSpPr txBox="1">
              <a:spLocks noChangeArrowheads="1"/>
            </p:cNvSpPr>
            <p:nvPr/>
          </p:nvSpPr>
          <p:spPr bwMode="auto">
            <a:xfrm>
              <a:off x="2880" y="4320"/>
              <a:ext cx="2160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endParaRPr lang="en-US" sz="1800" b="1" dirty="0"/>
            </a:p>
          </p:txBody>
        </p:sp>
        <p:sp>
          <p:nvSpPr>
            <p:cNvPr id="291874" name="Text Box 34"/>
            <p:cNvSpPr txBox="1">
              <a:spLocks noChangeArrowheads="1"/>
            </p:cNvSpPr>
            <p:nvPr/>
          </p:nvSpPr>
          <p:spPr bwMode="auto">
            <a:xfrm>
              <a:off x="4595" y="4340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Assess</a:t>
              </a:r>
            </a:p>
          </p:txBody>
        </p:sp>
        <p:sp>
          <p:nvSpPr>
            <p:cNvPr id="291875" name="Text Box 35"/>
            <p:cNvSpPr txBox="1">
              <a:spLocks noChangeArrowheads="1"/>
            </p:cNvSpPr>
            <p:nvPr/>
          </p:nvSpPr>
          <p:spPr bwMode="auto">
            <a:xfrm>
              <a:off x="7380" y="4320"/>
              <a:ext cx="162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</p:txBody>
        </p:sp>
        <p:sp>
          <p:nvSpPr>
            <p:cNvPr id="291876" name="AutoShape 36"/>
            <p:cNvSpPr>
              <a:spLocks noChangeArrowheads="1"/>
            </p:cNvSpPr>
            <p:nvPr/>
          </p:nvSpPr>
          <p:spPr bwMode="auto">
            <a:xfrm>
              <a:off x="4047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77" name="Line 37"/>
            <p:cNvSpPr>
              <a:spLocks noChangeShapeType="1"/>
            </p:cNvSpPr>
            <p:nvPr/>
          </p:nvSpPr>
          <p:spPr bwMode="auto">
            <a:xfrm>
              <a:off x="5399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8" name="Line 38"/>
            <p:cNvSpPr>
              <a:spLocks noChangeShapeType="1"/>
            </p:cNvSpPr>
            <p:nvPr/>
          </p:nvSpPr>
          <p:spPr bwMode="auto">
            <a:xfrm flipV="1">
              <a:off x="4320" y="3416"/>
              <a:ext cx="396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9" name="Line 39"/>
            <p:cNvSpPr>
              <a:spLocks noChangeShapeType="1"/>
            </p:cNvSpPr>
            <p:nvPr/>
          </p:nvSpPr>
          <p:spPr bwMode="auto">
            <a:xfrm>
              <a:off x="6479" y="377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0" name="Text Box 40"/>
            <p:cNvSpPr txBox="1">
              <a:spLocks noChangeArrowheads="1"/>
            </p:cNvSpPr>
            <p:nvPr/>
          </p:nvSpPr>
          <p:spPr bwMode="auto">
            <a:xfrm>
              <a:off x="5760" y="4316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</a:t>
              </a:r>
            </a:p>
          </p:txBody>
        </p:sp>
        <p:sp>
          <p:nvSpPr>
            <p:cNvPr id="291881" name="AutoShape 41"/>
            <p:cNvSpPr>
              <a:spLocks noChangeArrowheads="1"/>
            </p:cNvSpPr>
            <p:nvPr/>
          </p:nvSpPr>
          <p:spPr bwMode="auto">
            <a:xfrm>
              <a:off x="7920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82" name="Text Box 42"/>
            <p:cNvSpPr txBox="1">
              <a:spLocks noChangeArrowheads="1"/>
            </p:cNvSpPr>
            <p:nvPr/>
          </p:nvSpPr>
          <p:spPr bwMode="auto">
            <a:xfrm>
              <a:off x="5510" y="2976"/>
              <a:ext cx="1510" cy="620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 b="1" dirty="0"/>
                <a:t>3 - 6 months</a:t>
              </a:r>
            </a:p>
          </p:txBody>
        </p:sp>
        <p:sp>
          <p:nvSpPr>
            <p:cNvPr id="291883" name="Text Box 43"/>
            <p:cNvSpPr txBox="1">
              <a:spLocks noChangeArrowheads="1"/>
            </p:cNvSpPr>
            <p:nvPr/>
          </p:nvSpPr>
          <p:spPr bwMode="auto">
            <a:xfrm>
              <a:off x="9360" y="3778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Time</a:t>
              </a:r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143000" y="4800600"/>
            <a:ext cx="7086600" cy="1828871"/>
            <a:chOff x="1808" y="2700"/>
            <a:chExt cx="8640" cy="4508"/>
          </a:xfrm>
        </p:grpSpPr>
        <p:sp>
          <p:nvSpPr>
            <p:cNvPr id="291885" name="AutoShape 45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45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6" name="Line 46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7" name="Text Box 47"/>
            <p:cNvSpPr txBox="1">
              <a:spLocks noChangeArrowheads="1"/>
            </p:cNvSpPr>
            <p:nvPr/>
          </p:nvSpPr>
          <p:spPr bwMode="auto">
            <a:xfrm>
              <a:off x="1808" y="4390"/>
              <a:ext cx="16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 for insurance premiums</a:t>
              </a:r>
            </a:p>
            <a:p>
              <a:endParaRPr lang="en-US" sz="1800" b="1" dirty="0"/>
            </a:p>
          </p:txBody>
        </p:sp>
        <p:sp>
          <p:nvSpPr>
            <p:cNvPr id="291888" name="Text Box 48"/>
            <p:cNvSpPr txBox="1">
              <a:spLocks noChangeArrowheads="1"/>
            </p:cNvSpPr>
            <p:nvPr/>
          </p:nvSpPr>
          <p:spPr bwMode="auto">
            <a:xfrm>
              <a:off x="5228" y="4320"/>
              <a:ext cx="178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  <a:p>
              <a:endParaRPr lang="en-US" sz="1800" i="1" dirty="0"/>
            </a:p>
            <a:p>
              <a:r>
                <a:rPr lang="en-US" sz="1800" i="1" dirty="0" smtClean="0"/>
                <a:t>(</a:t>
              </a:r>
              <a:r>
                <a:rPr lang="en-US" sz="1800" i="1" dirty="0"/>
                <a:t>insurance payout)</a:t>
              </a:r>
            </a:p>
          </p:txBody>
        </p:sp>
        <p:sp>
          <p:nvSpPr>
            <p:cNvPr id="291889" name="AutoShape 49"/>
            <p:cNvSpPr>
              <a:spLocks noChangeArrowheads="1"/>
            </p:cNvSpPr>
            <p:nvPr/>
          </p:nvSpPr>
          <p:spPr bwMode="auto">
            <a:xfrm>
              <a:off x="4055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0" name="Line 50"/>
            <p:cNvSpPr>
              <a:spLocks noChangeShapeType="1"/>
            </p:cNvSpPr>
            <p:nvPr/>
          </p:nvSpPr>
          <p:spPr bwMode="auto">
            <a:xfrm>
              <a:off x="2708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1" name="Line 51"/>
            <p:cNvSpPr>
              <a:spLocks noChangeShapeType="1"/>
            </p:cNvSpPr>
            <p:nvPr/>
          </p:nvSpPr>
          <p:spPr bwMode="auto">
            <a:xfrm flipV="1">
              <a:off x="4328" y="3416"/>
              <a:ext cx="1260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2" name="AutoShape 52"/>
            <p:cNvSpPr>
              <a:spLocks noChangeArrowheads="1"/>
            </p:cNvSpPr>
            <p:nvPr/>
          </p:nvSpPr>
          <p:spPr bwMode="auto">
            <a:xfrm>
              <a:off x="5408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3" name="Text Box 53"/>
            <p:cNvSpPr txBox="1">
              <a:spLocks noChangeArrowheads="1"/>
            </p:cNvSpPr>
            <p:nvPr/>
          </p:nvSpPr>
          <p:spPr bwMode="auto">
            <a:xfrm>
              <a:off x="3294" y="4203"/>
              <a:ext cx="2323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endParaRPr lang="en-US" sz="1800" b="1" dirty="0"/>
            </a:p>
            <a:p>
              <a:pPr algn="ctr"/>
              <a:r>
                <a:rPr lang="en-US" sz="1800" i="1" dirty="0"/>
                <a:t>(triggers insurance payout)</a:t>
              </a:r>
            </a:p>
          </p:txBody>
        </p: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9368" y="3780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dirty="0"/>
                <a:t>Time</a:t>
              </a:r>
            </a:p>
          </p:txBody>
        </p:sp>
      </p:grp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2: Famine Insurance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56357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NGO/gov’t policy holders choose threshold wasting level, then seasonal rainfall distributions and estimated </a:t>
            </a:r>
            <a:r>
              <a:rPr lang="en-US" dirty="0" err="1" smtClean="0"/>
              <a:t>iso</a:t>
            </a:r>
            <a:r>
              <a:rPr lang="en-US" dirty="0" smtClean="0"/>
              <a:t>-food insecurity curve jointly price the insurance</a:t>
            </a:r>
            <a:r>
              <a:rPr lang="en-US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042" y="1066800"/>
            <a:ext cx="589895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2: Famine Insurance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50" y="6248400"/>
            <a:ext cx="812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See Chantarat </a:t>
            </a:r>
            <a:r>
              <a:rPr lang="en-US" sz="2400" dirty="0"/>
              <a:t>et al. </a:t>
            </a:r>
            <a:r>
              <a:rPr lang="en-US" sz="2400" i="1" dirty="0" smtClean="0"/>
              <a:t>AJAE</a:t>
            </a:r>
            <a:r>
              <a:rPr lang="en-US" sz="2400" dirty="0" smtClean="0"/>
              <a:t> 2007, </a:t>
            </a:r>
            <a:r>
              <a:rPr lang="en-US" sz="2400" i="1" dirty="0" smtClean="0"/>
              <a:t>AFR</a:t>
            </a:r>
            <a:r>
              <a:rPr lang="en-US" sz="2400" dirty="0" smtClean="0"/>
              <a:t> 2008</a:t>
            </a:r>
            <a:endParaRPr lang="en-US" sz="2400" dirty="0"/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685800"/>
            <a:ext cx="87851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err="1" smtClean="0">
                <a:solidFill>
                  <a:schemeClr val="bg1"/>
                </a:solidFill>
              </a:rPr>
              <a:t>Budo</a:t>
            </a:r>
            <a:r>
              <a:rPr lang="en-US" sz="2400" b="1" dirty="0" smtClean="0">
                <a:solidFill>
                  <a:schemeClr val="bg1"/>
                </a:solidFill>
              </a:rPr>
              <a:t> Su-</a:t>
            </a:r>
            <a:r>
              <a:rPr lang="en-US" sz="2400" b="1" dirty="0" err="1" smtClean="0">
                <a:solidFill>
                  <a:schemeClr val="bg1"/>
                </a:solidFill>
              </a:rPr>
              <a:t>Ngai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Padi</a:t>
            </a:r>
            <a:r>
              <a:rPr lang="en-US" sz="2400" b="1" dirty="0" smtClean="0">
                <a:solidFill>
                  <a:schemeClr val="bg1"/>
                </a:solidFill>
              </a:rPr>
              <a:t> National Park (BSNP): Mountainous, tropical rainforest  vulnerable to wind storms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Home </a:t>
            </a:r>
            <a:r>
              <a:rPr lang="en-US" sz="2400" b="1" dirty="0">
                <a:solidFill>
                  <a:schemeClr val="bg1"/>
                </a:solidFill>
              </a:rPr>
              <a:t>to 6 endangered species of </a:t>
            </a:r>
            <a:r>
              <a:rPr lang="en-US" sz="2400" b="1" dirty="0" smtClean="0">
                <a:solidFill>
                  <a:schemeClr val="bg1"/>
                </a:solidFill>
              </a:rPr>
              <a:t>hornbills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48908" y="1981200"/>
            <a:ext cx="55435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400" dirty="0"/>
              <a:t>Nesting season (</a:t>
            </a:r>
            <a:r>
              <a:rPr lang="en-US" sz="2400" dirty="0" smtClean="0"/>
              <a:t>Feb-Sep) </a:t>
            </a:r>
            <a:r>
              <a:rPr lang="en-US" sz="2400" dirty="0"/>
              <a:t>each year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Population recruitment </a:t>
            </a:r>
            <a:r>
              <a:rPr lang="en-US" sz="2400" dirty="0" smtClean="0">
                <a:sym typeface="Wingdings" pitchFamily="2" charset="2"/>
              </a:rPr>
              <a:t>relies </a:t>
            </a:r>
            <a:r>
              <a:rPr lang="en-US" sz="2400" dirty="0">
                <a:sym typeface="Wingdings" pitchFamily="2" charset="2"/>
              </a:rPr>
              <a:t>on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 (1) </a:t>
            </a:r>
            <a:r>
              <a:rPr lang="en-US" sz="2400" u="sng" dirty="0">
                <a:sym typeface="Wingdings" pitchFamily="2" charset="2"/>
              </a:rPr>
              <a:t>Availability of suitable </a:t>
            </a:r>
            <a:r>
              <a:rPr lang="en-US" sz="2400" u="sng" dirty="0" smtClean="0">
                <a:sym typeface="Wingdings" pitchFamily="2" charset="2"/>
              </a:rPr>
              <a:t>nesting </a:t>
            </a:r>
            <a:r>
              <a:rPr lang="en-US" sz="2400" u="sng" dirty="0">
                <a:sym typeface="Wingdings" pitchFamily="2" charset="2"/>
              </a:rPr>
              <a:t>trees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-  Holding capacity for breeding pairs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-  Storms </a:t>
            </a:r>
            <a:r>
              <a:rPr lang="en-US" sz="2400" dirty="0" smtClean="0">
                <a:sym typeface="Wingdings" pitchFamily="2" charset="2"/>
              </a:rPr>
              <a:t>key </a:t>
            </a:r>
            <a:r>
              <a:rPr lang="en-US" sz="2400" dirty="0">
                <a:sym typeface="Wingdings" pitchFamily="2" charset="2"/>
              </a:rPr>
              <a:t>cause of irreversible loss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  (2) </a:t>
            </a:r>
            <a:r>
              <a:rPr lang="en-US" sz="2400" u="sng" dirty="0">
                <a:sym typeface="Wingdings" pitchFamily="2" charset="2"/>
              </a:rPr>
              <a:t>Breeding condition free of disturbance</a:t>
            </a:r>
          </a:p>
          <a:p>
            <a:pPr lvl="1" algn="l">
              <a:spcBef>
                <a:spcPts val="0"/>
              </a:spcBef>
              <a:buFontTx/>
              <a:buChar char="-"/>
            </a:pPr>
            <a:r>
              <a:rPr lang="en-US" sz="2400" dirty="0">
                <a:sym typeface="Wingdings" pitchFamily="2" charset="2"/>
              </a:rPr>
              <a:t>  Key threat: extensive human disturbance (poaching, forest clearance), some induced by coping responses to adverse income shocks as key threat to breeding </a:t>
            </a:r>
            <a:r>
              <a:rPr lang="en-US" sz="2400" dirty="0" smtClean="0">
                <a:sym typeface="Wingdings" pitchFamily="2" charset="2"/>
              </a:rPr>
              <a:t>success</a:t>
            </a:r>
          </a:p>
          <a:p>
            <a:pPr lvl="1" algn="l">
              <a:spcBef>
                <a:spcPts val="0"/>
              </a:spcBef>
              <a:buFontTx/>
              <a:buChar char="-"/>
            </a:pPr>
            <a:endParaRPr lang="en-US" sz="2400" dirty="0">
              <a:sym typeface="Wingdings" pitchFamily="2" charset="2"/>
            </a:endParaRPr>
          </a:p>
          <a:p>
            <a:pPr lvl="1" algn="l">
              <a:spcBef>
                <a:spcPts val="0"/>
              </a:spcBef>
            </a:pPr>
            <a:r>
              <a:rPr lang="en-US" sz="2400" dirty="0" smtClean="0">
                <a:sym typeface="Wingdings" pitchFamily="2" charset="2"/>
              </a:rPr>
              <a:t>See Chantarat et al., </a:t>
            </a:r>
            <a:r>
              <a:rPr lang="en-US" sz="2400" i="1" dirty="0" smtClean="0">
                <a:sym typeface="Wingdings" pitchFamily="2" charset="2"/>
              </a:rPr>
              <a:t>PNAS</a:t>
            </a:r>
            <a:r>
              <a:rPr lang="en-US" sz="2400" dirty="0" smtClean="0">
                <a:sym typeface="Wingdings" pitchFamily="2" charset="2"/>
              </a:rPr>
              <a:t> August 2011</a:t>
            </a:r>
            <a:endParaRPr lang="en-US" sz="2400" dirty="0">
              <a:sym typeface="Wingdings" pitchFamily="2" charset="2"/>
            </a:endParaRPr>
          </a:p>
          <a:p>
            <a:pPr lvl="1"/>
            <a:endParaRPr lang="en-US" sz="2000" dirty="0"/>
          </a:p>
        </p:txBody>
      </p:sp>
      <p:pic>
        <p:nvPicPr>
          <p:cNvPr id="20486" name="Picture 8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922" y="2209800"/>
            <a:ext cx="33810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Home to Muslim minorities (among Thailand’s poorest groups): 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 smtClean="0">
              <a:solidFill>
                <a:schemeClr val="bg1"/>
              </a:solidFill>
            </a:endParaRP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395288" indent="-395288" algn="l">
              <a:lnSpc>
                <a:spcPct val="60000"/>
              </a:lnSpc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Hornbill research foundation and </a:t>
            </a:r>
          </a:p>
          <a:p>
            <a:pPr marL="395288" indent="-395288" algn="l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b="1" u="sng" dirty="0">
                <a:solidFill>
                  <a:schemeClr val="bg1"/>
                </a:solidFill>
              </a:rPr>
              <a:t>conservation project </a:t>
            </a:r>
            <a:r>
              <a:rPr lang="en-US" sz="2200" dirty="0">
                <a:solidFill>
                  <a:srgbClr val="B31B1B"/>
                </a:solidFill>
              </a:rPr>
              <a:t>(since 1994):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494823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400" dirty="0"/>
              <a:t> Poverty rates ($1.25/day) ~ 43-89%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Forest/rice livelihoods,    </a:t>
            </a:r>
            <a:endParaRPr lang="en-US" sz="2400" dirty="0"/>
          </a:p>
          <a:p>
            <a:pPr algn="l"/>
            <a:r>
              <a:rPr lang="en-US" sz="2400" dirty="0"/>
              <a:t>  vulnerable to </a:t>
            </a:r>
            <a:r>
              <a:rPr lang="en-US" sz="2400" dirty="0" smtClean="0"/>
              <a:t>wind shocks </a:t>
            </a:r>
            <a:endParaRPr lang="en-US" sz="2400" dirty="0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3962400"/>
            <a:ext cx="4948238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Collect annual data on nest </a:t>
            </a:r>
          </a:p>
          <a:p>
            <a:pPr algn="l"/>
            <a:r>
              <a:rPr lang="en-US" sz="2400" dirty="0"/>
              <a:t>  and reproduction variables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Focus on nest modification and </a:t>
            </a:r>
          </a:p>
          <a:p>
            <a:pPr algn="l"/>
            <a:r>
              <a:rPr lang="en-US" sz="2400" dirty="0"/>
              <a:t>  replacement (e.g., artificial nests)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400" dirty="0"/>
              <a:t> Extensive community involvement    </a:t>
            </a:r>
          </a:p>
          <a:p>
            <a:pPr algn="l"/>
            <a:r>
              <a:rPr lang="en-US" sz="2400" dirty="0"/>
              <a:t>  aiming to reduce human disruptions </a:t>
            </a:r>
          </a:p>
        </p:txBody>
      </p:sp>
      <p:pic>
        <p:nvPicPr>
          <p:cNvPr id="21510" name="Picture 9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809" y="1752600"/>
            <a:ext cx="41971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-152400" y="1125538"/>
            <a:ext cx="9332913" cy="5688012"/>
            <a:chOff x="-96" y="709"/>
            <a:chExt cx="5879" cy="358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25" y="2160"/>
              <a:ext cx="1045" cy="543"/>
              <a:chOff x="-25" y="2252"/>
              <a:chExt cx="1045" cy="543"/>
            </a:xfrm>
          </p:grpSpPr>
          <p:sp>
            <p:nvSpPr>
              <p:cNvPr id="22585" name="Rectangle 5"/>
              <p:cNvSpPr>
                <a:spLocks noChangeArrowheads="1"/>
              </p:cNvSpPr>
              <p:nvPr/>
            </p:nvSpPr>
            <p:spPr bwMode="auto">
              <a:xfrm>
                <a:off x="0" y="2252"/>
                <a:ext cx="1020" cy="5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8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2523"/>
                <a:ext cx="27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7" name="Text Box 7"/>
              <p:cNvSpPr txBox="1">
                <a:spLocks noChangeArrowheads="1"/>
              </p:cNvSpPr>
              <p:nvPr/>
            </p:nvSpPr>
            <p:spPr bwMode="auto">
              <a:xfrm>
                <a:off x="-25" y="2309"/>
                <a:ext cx="97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Strong </a:t>
                </a:r>
                <a:r>
                  <a:rPr lang="en-US" sz="2000" dirty="0" smtClean="0">
                    <a:solidFill>
                      <a:srgbClr val="B31B1B"/>
                    </a:solidFill>
                  </a:rPr>
                  <a:t>winds</a:t>
                </a:r>
              </a:p>
              <a:p>
                <a:pPr algn="l"/>
                <a:r>
                  <a:rPr lang="en-US" sz="2000" dirty="0" smtClean="0">
                    <a:solidFill>
                      <a:srgbClr val="B31B1B"/>
                    </a:solidFill>
                  </a:rPr>
                  <a:t>shock</a:t>
                </a:r>
                <a:endParaRPr lang="en-US" sz="2000" dirty="0">
                  <a:solidFill>
                    <a:srgbClr val="B31B1B"/>
                  </a:solidFill>
                </a:endParaRPr>
              </a:p>
            </p:txBody>
          </p:sp>
        </p:grpSp>
        <p:sp>
          <p:nvSpPr>
            <p:cNvPr id="22565" name="Rectangle 8"/>
            <p:cNvSpPr>
              <a:spLocks noChangeArrowheads="1"/>
            </p:cNvSpPr>
            <p:nvPr/>
          </p:nvSpPr>
          <p:spPr bwMode="auto">
            <a:xfrm>
              <a:off x="0" y="1071"/>
              <a:ext cx="1701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5034" r="31892"/>
            <a:stretch>
              <a:fillRect/>
            </a:stretch>
          </p:blipFill>
          <p:spPr bwMode="auto">
            <a:xfrm>
              <a:off x="-96" y="1026"/>
              <a:ext cx="1706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-12" y="1087"/>
              <a:ext cx="17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>
                  <a:solidFill>
                    <a:srgbClr val="B31B1B"/>
                  </a:solidFill>
                </a:rPr>
                <a:t>Irreversible nest tree loss</a:t>
              </a:r>
            </a:p>
          </p:txBody>
        </p:sp>
        <p:sp>
          <p:nvSpPr>
            <p:cNvPr id="22568" name="Rectangle 12"/>
            <p:cNvSpPr>
              <a:spLocks noChangeArrowheads="1"/>
            </p:cNvSpPr>
            <p:nvPr/>
          </p:nvSpPr>
          <p:spPr bwMode="auto">
            <a:xfrm>
              <a:off x="0" y="3430"/>
              <a:ext cx="3470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" y="3721"/>
              <a:ext cx="14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Text Box 14"/>
            <p:cNvSpPr txBox="1">
              <a:spLocks noChangeArrowheads="1"/>
            </p:cNvSpPr>
            <p:nvPr/>
          </p:nvSpPr>
          <p:spPr bwMode="auto">
            <a:xfrm>
              <a:off x="0" y="3464"/>
              <a:ext cx="20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>
                  <a:solidFill>
                    <a:srgbClr val="B31B1B"/>
                  </a:solidFill>
                </a:rPr>
                <a:t>Rural village consumption</a:t>
              </a:r>
            </a:p>
          </p:txBody>
        </p:sp>
        <p:sp>
          <p:nvSpPr>
            <p:cNvPr id="22571" name="Rectangle 17"/>
            <p:cNvSpPr>
              <a:spLocks noChangeArrowheads="1"/>
            </p:cNvSpPr>
            <p:nvPr/>
          </p:nvSpPr>
          <p:spPr bwMode="auto">
            <a:xfrm>
              <a:off x="2200" y="709"/>
              <a:ext cx="3107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Text Box 18"/>
            <p:cNvSpPr txBox="1">
              <a:spLocks noChangeArrowheads="1"/>
            </p:cNvSpPr>
            <p:nvPr/>
          </p:nvSpPr>
          <p:spPr bwMode="auto">
            <a:xfrm>
              <a:off x="2185" y="748"/>
              <a:ext cx="18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B31B1B"/>
                  </a:solidFill>
                </a:rPr>
                <a:t>Accumulation of nest trees</a:t>
              </a:r>
            </a:p>
          </p:txBody>
        </p:sp>
        <p:pic>
          <p:nvPicPr>
            <p:cNvPr id="2257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3" y="982"/>
              <a:ext cx="169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Rectangle 22"/>
            <p:cNvSpPr>
              <a:spLocks noChangeArrowheads="1"/>
            </p:cNvSpPr>
            <p:nvPr/>
          </p:nvSpPr>
          <p:spPr bwMode="auto">
            <a:xfrm>
              <a:off x="3266" y="1956"/>
              <a:ext cx="2517" cy="13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Text Box 23"/>
            <p:cNvSpPr txBox="1">
              <a:spLocks noChangeArrowheads="1"/>
            </p:cNvSpPr>
            <p:nvPr/>
          </p:nvSpPr>
          <p:spPr bwMode="auto">
            <a:xfrm>
              <a:off x="3288" y="1949"/>
              <a:ext cx="18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B31B1B"/>
                  </a:solidFill>
                </a:rPr>
                <a:t>Hornbill population dynamics</a:t>
              </a:r>
            </a:p>
          </p:txBody>
        </p:sp>
        <p:pic>
          <p:nvPicPr>
            <p:cNvPr id="225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 l="12206" r="42917"/>
            <a:stretch>
              <a:fillRect/>
            </a:stretch>
          </p:blipFill>
          <p:spPr bwMode="auto">
            <a:xfrm>
              <a:off x="3152" y="2138"/>
              <a:ext cx="2585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7" name="Line 31"/>
            <p:cNvSpPr>
              <a:spLocks noChangeShapeType="1"/>
            </p:cNvSpPr>
            <p:nvPr/>
          </p:nvSpPr>
          <p:spPr bwMode="auto">
            <a:xfrm flipV="1">
              <a:off x="295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32"/>
            <p:cNvSpPr>
              <a:spLocks noChangeShapeType="1"/>
            </p:cNvSpPr>
            <p:nvPr/>
          </p:nvSpPr>
          <p:spPr bwMode="auto">
            <a:xfrm>
              <a:off x="340" y="2722"/>
              <a:ext cx="0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33"/>
            <p:cNvSpPr>
              <a:spLocks noChangeShapeType="1"/>
            </p:cNvSpPr>
            <p:nvPr/>
          </p:nvSpPr>
          <p:spPr bwMode="auto">
            <a:xfrm>
              <a:off x="1719" y="111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34"/>
            <p:cNvSpPr>
              <a:spLocks noChangeShapeType="1"/>
            </p:cNvSpPr>
            <p:nvPr/>
          </p:nvSpPr>
          <p:spPr bwMode="auto">
            <a:xfrm>
              <a:off x="4059" y="111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35"/>
            <p:cNvSpPr>
              <a:spLocks noChangeShapeType="1"/>
            </p:cNvSpPr>
            <p:nvPr/>
          </p:nvSpPr>
          <p:spPr bwMode="auto">
            <a:xfrm>
              <a:off x="5556" y="111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36"/>
            <p:cNvSpPr>
              <a:spLocks noChangeShapeType="1"/>
            </p:cNvSpPr>
            <p:nvPr/>
          </p:nvSpPr>
          <p:spPr bwMode="auto">
            <a:xfrm>
              <a:off x="1655" y="3838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37"/>
            <p:cNvSpPr>
              <a:spLocks noChangeShapeType="1"/>
            </p:cNvSpPr>
            <p:nvPr/>
          </p:nvSpPr>
          <p:spPr bwMode="auto">
            <a:xfrm flipV="1">
              <a:off x="3107" y="2341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38"/>
            <p:cNvSpPr>
              <a:spLocks noChangeShapeType="1"/>
            </p:cNvSpPr>
            <p:nvPr/>
          </p:nvSpPr>
          <p:spPr bwMode="auto">
            <a:xfrm>
              <a:off x="3107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1258888" y="3141663"/>
            <a:ext cx="3484562" cy="1439862"/>
            <a:chOff x="793" y="1979"/>
            <a:chExt cx="2195" cy="907"/>
          </a:xfrm>
        </p:grpSpPr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1202" y="1979"/>
              <a:ext cx="1786" cy="907"/>
              <a:chOff x="1247" y="1933"/>
              <a:chExt cx="1786" cy="907"/>
            </a:xfrm>
          </p:grpSpPr>
          <p:sp>
            <p:nvSpPr>
              <p:cNvPr id="22560" name="Rectangle 69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786" cy="907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933"/>
                <a:ext cx="1768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Wind-based index</a:t>
                </a:r>
              </a:p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Insurance for nest tree</a:t>
                </a:r>
              </a:p>
              <a:p>
                <a:pPr algn="l"/>
                <a:r>
                  <a:rPr lang="en-US" sz="2000" dirty="0">
                    <a:solidFill>
                      <a:srgbClr val="B31B1B"/>
                    </a:solidFill>
                  </a:rPr>
                  <a:t>based on </a:t>
                </a:r>
              </a:p>
            </p:txBody>
          </p:sp>
          <p:pic>
            <p:nvPicPr>
              <p:cNvPr id="22562" name="Picture 7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13" y="2306"/>
                <a:ext cx="3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1" y="2600"/>
                <a:ext cx="171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59" name="Line 73"/>
            <p:cNvSpPr>
              <a:spLocks noChangeShapeType="1"/>
            </p:cNvSpPr>
            <p:nvPr/>
          </p:nvSpPr>
          <p:spPr bwMode="auto">
            <a:xfrm>
              <a:off x="793" y="2523"/>
              <a:ext cx="3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148263" y="2205038"/>
            <a:ext cx="4032250" cy="3024187"/>
            <a:chOff x="3243" y="1389"/>
            <a:chExt cx="2540" cy="1905"/>
          </a:xfrm>
        </p:grpSpPr>
        <p:sp>
          <p:nvSpPr>
            <p:cNvPr id="22554" name="Rectangle 100"/>
            <p:cNvSpPr>
              <a:spLocks noChangeArrowheads="1"/>
            </p:cNvSpPr>
            <p:nvPr/>
          </p:nvSpPr>
          <p:spPr bwMode="auto">
            <a:xfrm>
              <a:off x="3279" y="2750"/>
              <a:ext cx="2481" cy="5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5" name="Picture 101"/>
            <p:cNvPicPr>
              <a:picLocks noChangeAspect="1" noChangeArrowheads="1"/>
            </p:cNvPicPr>
            <p:nvPr/>
          </p:nvPicPr>
          <p:blipFill>
            <a:blip r:embed="rId9" cstate="print"/>
            <a:srcRect l="14566" r="36615"/>
            <a:stretch>
              <a:fillRect/>
            </a:stretch>
          </p:blipFill>
          <p:spPr bwMode="auto">
            <a:xfrm>
              <a:off x="3243" y="2733"/>
              <a:ext cx="254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6" name="Line 102"/>
            <p:cNvSpPr>
              <a:spLocks noChangeShapeType="1"/>
            </p:cNvSpPr>
            <p:nvPr/>
          </p:nvSpPr>
          <p:spPr bwMode="auto">
            <a:xfrm>
              <a:off x="5284" y="1389"/>
              <a:ext cx="18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03"/>
            <p:cNvSpPr>
              <a:spLocks noChangeShapeType="1"/>
            </p:cNvSpPr>
            <p:nvPr/>
          </p:nvSpPr>
          <p:spPr bwMode="auto">
            <a:xfrm>
              <a:off x="5465" y="1389"/>
              <a:ext cx="0" cy="136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0" y="4652963"/>
            <a:ext cx="5508625" cy="2205037"/>
            <a:chOff x="0" y="2931"/>
            <a:chExt cx="3470" cy="1389"/>
          </a:xfrm>
        </p:grpSpPr>
        <p:sp>
          <p:nvSpPr>
            <p:cNvPr id="22550" name="Line 113"/>
            <p:cNvSpPr>
              <a:spLocks noChangeShapeType="1"/>
            </p:cNvSpPr>
            <p:nvPr/>
          </p:nvSpPr>
          <p:spPr bwMode="auto">
            <a:xfrm>
              <a:off x="2426" y="2931"/>
              <a:ext cx="0" cy="9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111"/>
            <p:cNvSpPr>
              <a:spLocks noChangeArrowheads="1"/>
            </p:cNvSpPr>
            <p:nvPr/>
          </p:nvSpPr>
          <p:spPr bwMode="auto">
            <a:xfrm>
              <a:off x="0" y="3974"/>
              <a:ext cx="3470" cy="34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2" name="Picture 1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" y="4017"/>
              <a:ext cx="33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116"/>
            <p:cNvSpPr txBox="1">
              <a:spLocks noChangeArrowheads="1"/>
            </p:cNvSpPr>
            <p:nvPr/>
          </p:nvSpPr>
          <p:spPr bwMode="auto">
            <a:xfrm>
              <a:off x="864" y="3024"/>
              <a:ext cx="15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Community-based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nest recovery program</a:t>
              </a:r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5508625" y="5300663"/>
            <a:ext cx="3359150" cy="1374775"/>
            <a:chOff x="3470" y="3339"/>
            <a:chExt cx="2116" cy="866"/>
          </a:xfrm>
        </p:grpSpPr>
        <p:sp>
          <p:nvSpPr>
            <p:cNvPr id="22547" name="Line 114"/>
            <p:cNvSpPr>
              <a:spLocks noChangeShapeType="1"/>
            </p:cNvSpPr>
            <p:nvPr/>
          </p:nvSpPr>
          <p:spPr bwMode="auto">
            <a:xfrm>
              <a:off x="3470" y="4065"/>
              <a:ext cx="5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15"/>
            <p:cNvSpPr>
              <a:spLocks noChangeShapeType="1"/>
            </p:cNvSpPr>
            <p:nvPr/>
          </p:nvSpPr>
          <p:spPr bwMode="auto">
            <a:xfrm flipV="1">
              <a:off x="4059" y="3339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124"/>
            <p:cNvSpPr txBox="1">
              <a:spLocks noChangeArrowheads="1"/>
            </p:cNvSpPr>
            <p:nvPr/>
          </p:nvSpPr>
          <p:spPr bwMode="auto">
            <a:xfrm>
              <a:off x="3722" y="3565"/>
              <a:ext cx="186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Reduce human disturbance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Induced by adverse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Consumption shock</a:t>
              </a:r>
            </a:p>
          </p:txBody>
        </p:sp>
      </p:grpSp>
      <p:grpSp>
        <p:nvGrpSpPr>
          <p:cNvPr id="9" name="Group 132"/>
          <p:cNvGrpSpPr>
            <a:grpSpLocks/>
          </p:cNvGrpSpPr>
          <p:nvPr/>
        </p:nvGrpSpPr>
        <p:grpSpPr bwMode="auto">
          <a:xfrm>
            <a:off x="0" y="1989138"/>
            <a:ext cx="7524750" cy="4391025"/>
            <a:chOff x="0" y="1253"/>
            <a:chExt cx="4740" cy="2766"/>
          </a:xfrm>
        </p:grpSpPr>
        <p:sp>
          <p:nvSpPr>
            <p:cNvPr id="22544" name="Oval 133"/>
            <p:cNvSpPr>
              <a:spLocks noChangeArrowheads="1"/>
            </p:cNvSpPr>
            <p:nvPr/>
          </p:nvSpPr>
          <p:spPr bwMode="auto">
            <a:xfrm>
              <a:off x="0" y="1253"/>
              <a:ext cx="1519" cy="363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34"/>
            <p:cNvSpPr>
              <a:spLocks noChangeArrowheads="1"/>
            </p:cNvSpPr>
            <p:nvPr/>
          </p:nvSpPr>
          <p:spPr bwMode="auto">
            <a:xfrm>
              <a:off x="0" y="3657"/>
              <a:ext cx="1655" cy="36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35"/>
            <p:cNvSpPr>
              <a:spLocks noChangeArrowheads="1"/>
            </p:cNvSpPr>
            <p:nvPr/>
          </p:nvSpPr>
          <p:spPr bwMode="auto">
            <a:xfrm>
              <a:off x="3696" y="2160"/>
              <a:ext cx="1044" cy="31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506788" y="2060575"/>
            <a:ext cx="4895850" cy="1081088"/>
            <a:chOff x="2209" y="1298"/>
            <a:chExt cx="3084" cy="681"/>
          </a:xfrm>
        </p:grpSpPr>
        <p:sp>
          <p:nvSpPr>
            <p:cNvPr id="22538" name="Rectangle 94"/>
            <p:cNvSpPr>
              <a:spLocks noChangeArrowheads="1"/>
            </p:cNvSpPr>
            <p:nvPr/>
          </p:nvSpPr>
          <p:spPr bwMode="auto">
            <a:xfrm>
              <a:off x="2209" y="1298"/>
              <a:ext cx="3084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96"/>
            <p:cNvSpPr>
              <a:spLocks noChangeShapeType="1"/>
            </p:cNvSpPr>
            <p:nvPr/>
          </p:nvSpPr>
          <p:spPr bwMode="auto">
            <a:xfrm flipV="1">
              <a:off x="2925" y="1797"/>
              <a:ext cx="0" cy="182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7"/>
            <p:cNvSpPr>
              <a:spLocks noChangeShapeType="1"/>
            </p:cNvSpPr>
            <p:nvPr/>
          </p:nvSpPr>
          <p:spPr bwMode="auto">
            <a:xfrm>
              <a:off x="2925" y="1797"/>
              <a:ext cx="163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98"/>
            <p:cNvSpPr>
              <a:spLocks noChangeShapeType="1"/>
            </p:cNvSpPr>
            <p:nvPr/>
          </p:nvSpPr>
          <p:spPr bwMode="auto">
            <a:xfrm flipV="1">
              <a:off x="4558" y="1616"/>
              <a:ext cx="0" cy="18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121"/>
            <p:cNvSpPr txBox="1">
              <a:spLocks noChangeArrowheads="1"/>
            </p:cNvSpPr>
            <p:nvPr/>
          </p:nvSpPr>
          <p:spPr bwMode="auto">
            <a:xfrm>
              <a:off x="2363" y="1624"/>
              <a:ext cx="22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Effective nest recovery response</a:t>
              </a:r>
            </a:p>
          </p:txBody>
        </p:sp>
        <p:pic>
          <p:nvPicPr>
            <p:cNvPr id="22543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9" y="1337"/>
              <a:ext cx="294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General Framework: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85800"/>
            <a:ext cx="6048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800" b="1" u="sng" dirty="0">
                <a:solidFill>
                  <a:schemeClr val="bg1"/>
                </a:solidFill>
              </a:rPr>
              <a:t>How would this insurance work</a:t>
            </a:r>
            <a:r>
              <a:rPr lang="en-US" sz="2200" dirty="0">
                <a:solidFill>
                  <a:srgbClr val="B31B1B"/>
                </a:solidFill>
              </a:rPr>
              <a:t>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4200" y="2997200"/>
            <a:ext cx="4132263" cy="647700"/>
            <a:chOff x="368" y="2341"/>
            <a:chExt cx="2603" cy="408"/>
          </a:xfrm>
        </p:grpSpPr>
        <p:sp>
          <p:nvSpPr>
            <p:cNvPr id="26636" name="Rectangle 15"/>
            <p:cNvSpPr>
              <a:spLocks noChangeArrowheads="1"/>
            </p:cNvSpPr>
            <p:nvPr/>
          </p:nvSpPr>
          <p:spPr bwMode="auto">
            <a:xfrm>
              <a:off x="368" y="2341"/>
              <a:ext cx="2603" cy="4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6637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" y="2432"/>
              <a:ext cx="24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107950" y="1512888"/>
            <a:ext cx="601345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000" dirty="0"/>
              <a:t>  Conservation project can insures any </a:t>
            </a:r>
            <a:r>
              <a:rPr lang="en-US" sz="2000" i="1" dirty="0"/>
              <a:t>T </a:t>
            </a:r>
            <a:r>
              <a:rPr lang="en-US" sz="2000" dirty="0"/>
              <a:t>nest trees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en-US" sz="2000" dirty="0"/>
              <a:t>  </a:t>
            </a:r>
            <a:r>
              <a:rPr lang="en-US" sz="2000" u="sng" dirty="0"/>
              <a:t>If wind-based nest loss index exceeds strike </a:t>
            </a:r>
            <a:r>
              <a:rPr lang="en-US" sz="2000" i="1" u="sng" dirty="0"/>
              <a:t>l*,</a:t>
            </a:r>
            <a:r>
              <a:rPr lang="en-US" sz="2000" dirty="0"/>
              <a:t> insurance payout can finance rapid community-based nest replacement (e.g., artificial nests)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endParaRPr lang="en-US" sz="2000" dirty="0"/>
          </a:p>
          <a:p>
            <a:pPr algn="l">
              <a:spcBef>
                <a:spcPct val="30000"/>
              </a:spcBef>
              <a:buFontTx/>
              <a:buChar char="•"/>
            </a:pPr>
            <a:endParaRPr lang="en-US" sz="2000" dirty="0"/>
          </a:p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000" dirty="0"/>
              <a:t> c: total replacement cost per tree nest (artificial nest =$400, installation and annual monitoring by local villager = $600, which goes directly to villager)  </a:t>
            </a:r>
          </a:p>
        </p:txBody>
      </p:sp>
      <p:pic>
        <p:nvPicPr>
          <p:cNvPr id="26630" name="Picture 26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1023938"/>
            <a:ext cx="30607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5088" y="4910138"/>
            <a:ext cx="9043987" cy="1946275"/>
            <a:chOff x="41" y="3066"/>
            <a:chExt cx="5697" cy="122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" y="3066"/>
              <a:ext cx="5697" cy="1226"/>
              <a:chOff x="884" y="1797"/>
              <a:chExt cx="3992" cy="817"/>
            </a:xfrm>
          </p:grpSpPr>
          <p:sp>
            <p:nvSpPr>
              <p:cNvPr id="26634" name="Rectangle 9"/>
              <p:cNvSpPr>
                <a:spLocks noChangeArrowheads="1"/>
              </p:cNvSpPr>
              <p:nvPr/>
            </p:nvSpPr>
            <p:spPr bwMode="auto">
              <a:xfrm>
                <a:off x="884" y="1797"/>
                <a:ext cx="3992" cy="8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663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8" y="1823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33" name="Rectangle 24"/>
            <p:cNvSpPr>
              <a:spLocks noChangeArrowheads="1"/>
            </p:cNvSpPr>
            <p:nvPr/>
          </p:nvSpPr>
          <p:spPr bwMode="auto">
            <a:xfrm>
              <a:off x="3134" y="3221"/>
              <a:ext cx="1225" cy="953"/>
            </a:xfrm>
            <a:prstGeom prst="rect">
              <a:avLst/>
            </a:prstGeom>
            <a:noFill/>
            <a:ln w="38100">
              <a:solidFill>
                <a:srgbClr val="B31B1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Hornbills Conservation in Thailand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685800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Assume that project </a:t>
            </a:r>
            <a:r>
              <a:rPr lang="en-US" sz="2400" u="sng" dirty="0"/>
              <a:t>insures all nest trees</a:t>
            </a:r>
            <a:r>
              <a:rPr lang="en-US" sz="2400" dirty="0"/>
              <a:t> at the beginning of any year </a:t>
            </a:r>
            <a:r>
              <a:rPr lang="en-US" sz="2400" i="1" dirty="0"/>
              <a:t>t</a:t>
            </a:r>
            <a:r>
              <a:rPr lang="en-US" sz="2400" dirty="0"/>
              <a:t>, and that each villager receives $600/12 = $50 for full installation and monitoring of an artificial nest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u="sng" dirty="0"/>
              <a:t>5% contract</a:t>
            </a:r>
            <a:r>
              <a:rPr lang="en-US" sz="2400" dirty="0"/>
              <a:t> </a:t>
            </a:r>
            <a:r>
              <a:rPr lang="en-US" sz="2400" dirty="0" smtClean="0"/>
              <a:t>reduces pr(flock collapse) </a:t>
            </a:r>
            <a:r>
              <a:rPr lang="en-US" sz="2400" dirty="0"/>
              <a:t>below initial size (</a:t>
            </a:r>
            <a:r>
              <a:rPr lang="en-US" sz="2400" dirty="0" smtClean="0"/>
              <a:t>1096) </a:t>
            </a:r>
            <a:r>
              <a:rPr lang="en-US" sz="2400" dirty="0"/>
              <a:t>by from 80% to 60% and eliminate prob. of collapse below </a:t>
            </a:r>
            <a:r>
              <a:rPr lang="en-US" sz="2400" dirty="0" smtClean="0"/>
              <a:t>75%.</a:t>
            </a:r>
            <a:endParaRPr lang="en-US" sz="2400" dirty="0"/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It would reduce poverty headcount ($1.25/day) by 20%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213100"/>
            <a:ext cx="9144000" cy="3671888"/>
            <a:chOff x="0" y="1888"/>
            <a:chExt cx="5760" cy="2449"/>
          </a:xfrm>
        </p:grpSpPr>
        <p:sp>
          <p:nvSpPr>
            <p:cNvPr id="27653" name="Rectangle 9"/>
            <p:cNvSpPr>
              <a:spLocks noChangeArrowheads="1"/>
            </p:cNvSpPr>
            <p:nvPr/>
          </p:nvSpPr>
          <p:spPr bwMode="auto">
            <a:xfrm>
              <a:off x="0" y="1888"/>
              <a:ext cx="5760" cy="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" y="2337"/>
              <a:ext cx="5248" cy="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12"/>
            <p:cNvSpPr txBox="1">
              <a:spLocks noChangeArrowheads="1"/>
            </p:cNvSpPr>
            <p:nvPr/>
          </p:nvSpPr>
          <p:spPr bwMode="auto">
            <a:xfrm>
              <a:off x="259" y="1888"/>
              <a:ext cx="529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Cumulative distributions of 1000 replications of 100-yr simulated dynamics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(line= no insurance, dash = 5% strike contract, dot = 15% strike contract)</a:t>
              </a:r>
            </a:p>
          </p:txBody>
        </p:sp>
      </p:grp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3: Simulated Impacts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839200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Index-based insurance offers promising new options to develop risk management for conservation and poverty reduction in low-income rural areas underserved by traditional insurance</a:t>
            </a:r>
            <a:r>
              <a:rPr lang="en-US" dirty="0" smtClean="0">
                <a:solidFill>
                  <a:srgbClr val="FFFFFF"/>
                </a:solidFill>
              </a:rPr>
              <a:t>. But look at basis risk more carefully (insurance or lottery </a:t>
            </a:r>
            <a:r>
              <a:rPr lang="en-US" dirty="0" err="1" smtClean="0">
                <a:solidFill>
                  <a:srgbClr val="FFFFFF"/>
                </a:solidFill>
              </a:rPr>
              <a:t>tix</a:t>
            </a:r>
            <a:r>
              <a:rPr lang="en-US" dirty="0" smtClean="0">
                <a:solidFill>
                  <a:srgbClr val="FFFFFF"/>
                </a:solidFill>
              </a:rPr>
              <a:t>?)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Key needs going forward: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Good data sources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More discriminating design (basis risk, assets)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Technical capacity </a:t>
            </a:r>
            <a:r>
              <a:rPr lang="en-US" dirty="0" err="1" smtClean="0">
                <a:solidFill>
                  <a:srgbClr val="FFFFFF"/>
                </a:solidFill>
              </a:rPr>
              <a:t>dev’t</a:t>
            </a:r>
            <a:r>
              <a:rPr lang="en-US" dirty="0" smtClean="0">
                <a:solidFill>
                  <a:srgbClr val="FFFFFF"/>
                </a:solidFill>
              </a:rPr>
              <a:t> among field partners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Competition in reinsurance markets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 Public financial education and careful M&amp;E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839200" cy="4114800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On the IBLI case: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Visit web site:  </a:t>
            </a:r>
            <a:r>
              <a:rPr lang="en-US" dirty="0" smtClean="0">
                <a:solidFill>
                  <a:srgbClr val="FFFFFF"/>
                </a:solidFill>
                <a:hlinkClick r:id="rId4"/>
              </a:rPr>
              <a:t>http://www.ilri.org/ibli/  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On other index insurance innovations: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Visit </a:t>
            </a:r>
            <a:r>
              <a:rPr lang="en-US" dirty="0" smtClean="0">
                <a:solidFill>
                  <a:srgbClr val="FFFFFF"/>
                </a:solidFill>
                <a:hlinkClick r:id="rId5"/>
              </a:rPr>
              <a:t>http://aem.cornell.edu/faculty_sites/cbb2/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and  </a:t>
            </a:r>
            <a:r>
              <a:rPr lang="en-US" dirty="0" smtClean="0">
                <a:solidFill>
                  <a:srgbClr val="FFFFFF"/>
                </a:solidFill>
                <a:hlinkClick r:id="rId6"/>
              </a:rPr>
              <a:t>http://i4.ucdavis.edu/</a:t>
            </a: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None/>
            </a:pPr>
            <a:r>
              <a:rPr lang="en-US" sz="3600" b="1" i="1" dirty="0" smtClean="0">
                <a:solidFill>
                  <a:srgbClr val="FFFFFF"/>
                </a:solidFill>
              </a:rPr>
              <a:t>Thank you for your interest and comments!</a:t>
            </a:r>
          </a:p>
          <a:p>
            <a:pPr marL="609600" indent="-609600" eaLnBrk="1" hangingPunct="1">
              <a:spcAft>
                <a:spcPts val="600"/>
              </a:spcAft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For more information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   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" y="7620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Environmental and economic costs of uninsured (weather and natural disaster) risk, </a:t>
            </a:r>
            <a:r>
              <a:rPr lang="en-US" sz="2400" dirty="0" smtClean="0"/>
              <a:t>especially </a:t>
            </a:r>
            <a:r>
              <a:rPr lang="en-US" sz="2400" dirty="0"/>
              <a:t>w/ threshold-based traps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/>
              <a:t>Insurance </a:t>
            </a:r>
            <a:r>
              <a:rPr lang="en-US" sz="2400" b="1" u="sng" dirty="0">
                <a:sym typeface="Wingdings" pitchFamily="2" charset="2"/>
              </a:rPr>
              <a:t> </a:t>
            </a:r>
            <a:r>
              <a:rPr lang="en-US" sz="2400" b="1" u="sng" dirty="0" smtClean="0">
                <a:sym typeface="Wingdings" pitchFamily="2" charset="2"/>
              </a:rPr>
              <a:t>protect </a:t>
            </a:r>
            <a:r>
              <a:rPr lang="en-US" sz="2400" b="1" u="sng" dirty="0" smtClean="0"/>
              <a:t>rural livelihoods </a:t>
            </a:r>
            <a:r>
              <a:rPr lang="en-US" sz="2400" b="1" u="sng" dirty="0"/>
              <a:t>and </a:t>
            </a:r>
            <a:r>
              <a:rPr lang="en-US" sz="2400" b="1" u="sng" dirty="0" smtClean="0"/>
              <a:t>escape poverty</a:t>
            </a:r>
            <a:r>
              <a:rPr lang="en-US" sz="2400" b="1" u="sng" dirty="0"/>
              <a:t>:</a:t>
            </a:r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Provide </a:t>
            </a:r>
            <a:r>
              <a:rPr lang="en-US" sz="2400" dirty="0" smtClean="0"/>
              <a:t>safety </a:t>
            </a:r>
            <a:r>
              <a:rPr lang="en-US" sz="2400" dirty="0"/>
              <a:t>net to prevent </a:t>
            </a:r>
            <a:r>
              <a:rPr lang="en-US" sz="2400" dirty="0" smtClean="0"/>
              <a:t>collapse of </a:t>
            </a:r>
            <a:r>
              <a:rPr lang="en-US" sz="2400" dirty="0"/>
              <a:t>vulnerable populations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May encourage investment </a:t>
            </a:r>
            <a:r>
              <a:rPr lang="en-US" sz="2400" dirty="0" smtClean="0"/>
              <a:t>and </a:t>
            </a:r>
            <a:r>
              <a:rPr lang="en-US" sz="2400" dirty="0"/>
              <a:t>asset accumulation by the poor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May induce financial deepening by crowding-in credit market and reinforcing social insurance arrangements</a:t>
            </a:r>
            <a:endParaRPr lang="en-US" sz="2400" dirty="0"/>
          </a:p>
          <a:p>
            <a:pPr marL="395288" indent="-395288" algn="l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 smtClean="0">
                <a:sym typeface="Wingdings" pitchFamily="2" charset="2"/>
              </a:rPr>
              <a:t>Insurance  p</a:t>
            </a:r>
            <a:r>
              <a:rPr lang="en-US" sz="2400" b="1" u="sng" dirty="0" smtClean="0"/>
              <a:t>re-finance rapid rehabilitation and recovery:</a:t>
            </a:r>
            <a:endParaRPr lang="en-US" sz="2400" b="1" u="sng" dirty="0"/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Timely </a:t>
            </a:r>
            <a:r>
              <a:rPr lang="en-US" sz="2400" dirty="0"/>
              <a:t>response </a:t>
            </a:r>
            <a:r>
              <a:rPr lang="en-US" sz="2400" dirty="0" smtClean="0"/>
              <a:t>enhances </a:t>
            </a:r>
            <a:r>
              <a:rPr lang="en-US" sz="2400" dirty="0"/>
              <a:t>resilience to </a:t>
            </a:r>
            <a:r>
              <a:rPr lang="en-US" sz="2400" dirty="0" smtClean="0"/>
              <a:t>shocks and prevent system collapse or reduce the costs of humanitarian response</a:t>
            </a:r>
            <a:endParaRPr lang="en-US" sz="2400" b="1" u="sng" dirty="0"/>
          </a:p>
          <a:p>
            <a:pPr marL="395288" indent="-395288" algn="l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 smtClean="0"/>
              <a:t>If </a:t>
            </a:r>
            <a:r>
              <a:rPr lang="en-US" sz="2400" b="1" u="sng" dirty="0"/>
              <a:t>shocks are strongly linked to livelihood and ecosystem dynamics, insurance for cash-for-conservation work </a:t>
            </a:r>
            <a:r>
              <a:rPr lang="en-US" sz="2400" b="1" u="sng" dirty="0" smtClean="0"/>
              <a:t>can offer</a:t>
            </a:r>
            <a:endParaRPr lang="en-US" sz="2400" b="1" u="sng" dirty="0"/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Productive </a:t>
            </a:r>
            <a:r>
              <a:rPr lang="en-US" sz="2400" dirty="0"/>
              <a:t>safety net for both people and endangered </a:t>
            </a:r>
            <a:r>
              <a:rPr lang="en-US" sz="2400" dirty="0" smtClean="0"/>
              <a:t>species</a:t>
            </a:r>
            <a:endParaRPr lang="en-US" sz="2400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The Potential of </a:t>
            </a:r>
            <a:r>
              <a:rPr lang="en-US" b="1" dirty="0" smtClean="0">
                <a:solidFill>
                  <a:srgbClr val="C00000"/>
                </a:solidFill>
              </a:rPr>
              <a:t>Index-based </a:t>
            </a:r>
            <a:r>
              <a:rPr lang="en-US" b="1" dirty="0">
                <a:solidFill>
                  <a:srgbClr val="C00000"/>
                </a:solidFill>
              </a:rPr>
              <a:t>Insurance</a:t>
            </a:r>
          </a:p>
          <a:p>
            <a:endParaRPr lang="en-US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The Potential of </a:t>
            </a:r>
            <a:r>
              <a:rPr lang="en-US" b="1" dirty="0" smtClean="0">
                <a:solidFill>
                  <a:srgbClr val="C00000"/>
                </a:solidFill>
              </a:rPr>
              <a:t>Index-based </a:t>
            </a:r>
            <a:r>
              <a:rPr lang="en-US" b="1" dirty="0">
                <a:solidFill>
                  <a:srgbClr val="C00000"/>
                </a:solidFill>
              </a:rPr>
              <a:t>Insurance</a:t>
            </a:r>
          </a:p>
          <a:p>
            <a:endParaRPr lang="en-US" b="1" i="1" dirty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/>
              <a:t>Conventional insurance unlikely to work </a:t>
            </a:r>
            <a:r>
              <a:rPr lang="en-US" sz="2400" dirty="0"/>
              <a:t>due to transaction costs and incentive problems (moral hazard and adverse selection)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u="sng" dirty="0" smtClean="0"/>
              <a:t>Index </a:t>
            </a:r>
            <a:r>
              <a:rPr lang="en-US" sz="2400" b="1" u="sng" dirty="0"/>
              <a:t>insurance w/ indemnity payments based on </a:t>
            </a:r>
            <a:r>
              <a:rPr lang="en-US" sz="2400" b="1" u="sng" dirty="0" smtClean="0"/>
              <a:t>an index </a:t>
            </a:r>
            <a:endParaRPr lang="en-US" sz="2400" b="1" u="sng" dirty="0"/>
          </a:p>
          <a:p>
            <a:pPr marL="1092200" lvl="1" indent="-368300" algn="l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Objectively verifiable, available at low cost in real time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Not </a:t>
            </a:r>
            <a:r>
              <a:rPr lang="en-US" sz="2400" dirty="0" err="1"/>
              <a:t>manipulable</a:t>
            </a:r>
            <a:r>
              <a:rPr lang="en-US" sz="2400" dirty="0"/>
              <a:t> by either party to the contract 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Strongly correlated with </a:t>
            </a:r>
            <a:r>
              <a:rPr lang="en-US" sz="2400" dirty="0" smtClean="0"/>
              <a:t>risk </a:t>
            </a:r>
            <a:r>
              <a:rPr lang="en-US" sz="2400" dirty="0"/>
              <a:t>being insured</a:t>
            </a:r>
          </a:p>
          <a:p>
            <a:pPr marL="1092200" lvl="1" indent="-368300" algn="l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No transactions costs of measuring individual losses</a:t>
            </a:r>
          </a:p>
          <a:p>
            <a:pPr marL="1092200" lvl="1" indent="-368300" algn="l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 smtClean="0"/>
              <a:t>Preserves </a:t>
            </a:r>
            <a:r>
              <a:rPr lang="en-US" sz="2400" dirty="0"/>
              <a:t>incentives (no moral </a:t>
            </a:r>
            <a:r>
              <a:rPr lang="en-US" sz="2400" dirty="0" smtClean="0"/>
              <a:t>hazard or adverse selection) </a:t>
            </a:r>
            <a:r>
              <a:rPr lang="en-US" sz="2400" dirty="0"/>
              <a:t>as insured cannot influence </a:t>
            </a:r>
            <a:r>
              <a:rPr lang="en-US" sz="2400" dirty="0" smtClean="0"/>
              <a:t>index performance</a:t>
            </a:r>
            <a:endParaRPr lang="en-US" sz="2400" dirty="0"/>
          </a:p>
          <a:p>
            <a:pPr marL="1092200" lvl="1" indent="-368300" algn="l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/>
              <a:t>Available on near real-time basis: faster indemnity payment for more effective recovery response</a:t>
            </a:r>
          </a:p>
          <a:p>
            <a:pPr marL="395288" indent="-395288" algn="l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smtClean="0"/>
              <a:t>Prerequisite</a:t>
            </a:r>
            <a:r>
              <a:rPr lang="en-US" sz="2400" b="1" dirty="0"/>
              <a:t>: strong correlation established from sufficiently high-quality data of insurable risk (the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305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</a:rPr>
              <a:t>‘Big 5’ Challenges of Sustainable Index Insurance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High quality data </a:t>
            </a:r>
            <a:r>
              <a:rPr lang="en-US" sz="2400" dirty="0" smtClean="0">
                <a:solidFill>
                  <a:schemeClr val="bg1"/>
                </a:solidFill>
              </a:rPr>
              <a:t>(reliable, timely, non-manipulable, long-term) to calculate premium </a:t>
            </a:r>
            <a:r>
              <a:rPr lang="en-US" sz="2400" dirty="0" smtClean="0">
                <a:solidFill>
                  <a:srgbClr val="FFFFFF"/>
                </a:solidFill>
              </a:rPr>
              <a:t>and to determine payouts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Minimize uncovered basis risk </a:t>
            </a:r>
            <a:r>
              <a:rPr lang="en-US" sz="2400" dirty="0" smtClean="0">
                <a:solidFill>
                  <a:srgbClr val="FFFFFF"/>
                </a:solidFill>
              </a:rPr>
              <a:t>through product </a:t>
            </a:r>
            <a:r>
              <a:rPr lang="en-US" sz="2400" dirty="0" smtClean="0">
                <a:solidFill>
                  <a:srgbClr val="FFFFFF"/>
                </a:solidFill>
              </a:rPr>
              <a:t>design. Insurance or lottery ticket? All turns on </a:t>
            </a:r>
            <a:r>
              <a:rPr lang="en-US" sz="2400" smtClean="0">
                <a:solidFill>
                  <a:srgbClr val="FFFFFF"/>
                </a:solidFill>
              </a:rPr>
              <a:t>basis risk!!!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Innovation incentives </a:t>
            </a:r>
            <a:r>
              <a:rPr lang="en-US" sz="2400" dirty="0" smtClean="0">
                <a:solidFill>
                  <a:srgbClr val="FFFFFF"/>
                </a:solidFill>
              </a:rPr>
              <a:t>for insurance companies to design and market a new product and global market to support it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Establish informed effective demand</a:t>
            </a:r>
            <a:r>
              <a:rPr lang="en-US" sz="2400" dirty="0" smtClean="0">
                <a:solidFill>
                  <a:srgbClr val="FFFFFF"/>
                </a:solidFill>
              </a:rPr>
              <a:t>, especially among a clientele with little experience with any insurance, much less a complex index-based insurance product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Low cost delivery mechanism </a:t>
            </a:r>
            <a:r>
              <a:rPr lang="en-US" sz="2400" dirty="0" smtClean="0">
                <a:solidFill>
                  <a:srgbClr val="FFFFFF"/>
                </a:solidFill>
              </a:rPr>
              <a:t>for making insurance available for numerous small and medium scale producers </a:t>
            </a:r>
          </a:p>
          <a:p>
            <a:pPr marL="914400" lvl="1" indent="-514350" eaLnBrk="1" hangingPunct="1">
              <a:buFont typeface="Times New Roman" pitchFamily="18" charset="0"/>
              <a:buAutoNum type="arabicPeriod"/>
            </a:pPr>
            <a:endParaRPr lang="en-US" sz="2400" i="1" dirty="0" smtClean="0">
              <a:solidFill>
                <a:srgbClr val="FFFFCC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A50021"/>
                </a:solidFill>
              </a:rPr>
              <a:t>The </a:t>
            </a:r>
            <a:r>
              <a:rPr lang="en-US" b="1" dirty="0" smtClean="0">
                <a:solidFill>
                  <a:srgbClr val="A50021"/>
                </a:solidFill>
              </a:rPr>
              <a:t>Challenges of Index Insurance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91600" cy="4114800"/>
          </a:xfrm>
        </p:spPr>
        <p:txBody>
          <a:bodyPr/>
          <a:lstStyle/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High quality data</a:t>
            </a:r>
            <a:r>
              <a:rPr lang="en-US" sz="2400" dirty="0" smtClean="0">
                <a:solidFill>
                  <a:srgbClr val="FFFFCC"/>
                </a:solidFill>
              </a:rPr>
              <a:t>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Satellite data (remotely sensed vegetation: NDVI), early warning system data (child MUAC), weather station data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Minimize uncovered basis risk: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Analysis of household/child/species data to calibrate index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Innovation incentives for insurers: 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Researchers do product design work, develop awareness materials and assist with capacity building 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Establish informed effective demand:</a:t>
            </a:r>
          </a:p>
          <a:p>
            <a:pPr marL="1382713" lvl="2" indent="-29051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Simulation games with real information &amp; incentives</a:t>
            </a:r>
          </a:p>
          <a:p>
            <a:pPr marL="914400" lvl="1" indent="-514350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solidFill>
                  <a:srgbClr val="FFFFFF"/>
                </a:solidFill>
              </a:rPr>
              <a:t>Low cost mechanism:</a:t>
            </a:r>
          </a:p>
          <a:p>
            <a:pPr marL="1377950" lvl="2" indent="-28575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Delivery through commercial partners using ICT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Solutions to Challenges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838200"/>
            <a:ext cx="86868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1) Index-based livestock insurance (IBLI) to address poverty traps in east African rangelands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2) Famine insurance to pre-finance humanitarian response to drought in east Africa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3) Cash-for-conservation to address windstorm threats to hornbill conservation in southern Thailand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Three Examples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A50021"/>
                </a:solidFill>
              </a:rPr>
              <a:t>Example 1: IBLI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hlinkClick r:id="rId4"/>
              </a:rPr>
              <a:t>New commercial IBLI product launched commercially in January 2010 in northern Kenya</a:t>
            </a:r>
            <a:endParaRPr lang="en-US" sz="2800" b="1" dirty="0" smtClean="0"/>
          </a:p>
          <a:p>
            <a:pPr algn="l"/>
            <a:endParaRPr lang="en-US" sz="2800" b="1" dirty="0" smtClean="0"/>
          </a:p>
          <a:p>
            <a:pPr algn="l"/>
            <a:r>
              <a:rPr lang="en-US" sz="2800" b="1" dirty="0" smtClean="0"/>
              <a:t>Based on technical design developed at Cornell, refined and led in the field by the International Livestock Research Institute (ILRI) in collaboration with university and private sector partners.</a:t>
            </a:r>
          </a:p>
          <a:p>
            <a:pPr algn="l"/>
            <a:endParaRPr lang="en-US" sz="2800" b="1" dirty="0" smtClean="0"/>
          </a:p>
          <a:p>
            <a:pPr algn="l"/>
            <a:r>
              <a:rPr lang="en-US" sz="2800" b="1" dirty="0" smtClean="0"/>
              <a:t>Adapted version about to launch in Ethiopia. Being adapted to new areas in Kenya.</a:t>
            </a:r>
          </a:p>
          <a:p>
            <a:pPr algn="l"/>
            <a:endParaRPr lang="en-US" sz="2800" b="1" dirty="0"/>
          </a:p>
          <a:p>
            <a:pPr algn="l"/>
            <a:r>
              <a:rPr lang="en-US" sz="2400" dirty="0" smtClean="0"/>
              <a:t>See Chantarat et al. </a:t>
            </a:r>
            <a:r>
              <a:rPr lang="en-US" sz="2400" i="1" dirty="0" smtClean="0"/>
              <a:t>J. Risk &amp; Insurance </a:t>
            </a:r>
            <a:r>
              <a:rPr lang="en-US" sz="2400" dirty="0" smtClean="0"/>
              <a:t>forthcoming</a:t>
            </a:r>
            <a:endParaRPr lang="en-US" sz="2400" dirty="0" smtClean="0"/>
          </a:p>
          <a:p>
            <a:pPr algn="l"/>
            <a:endParaRPr lang="en-US" sz="2800" b="1" dirty="0" smtClean="0"/>
          </a:p>
          <a:p>
            <a:pPr algn="l"/>
            <a:endParaRPr lang="en-US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53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b="1" dirty="0" smtClean="0"/>
              <a:t>Temporal structure of 1-year contract (2 seasonal coverage):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400" b="1" dirty="0" smtClean="0"/>
              <a:t>  Seasonal insurance payment based on mortality index:</a:t>
            </a:r>
            <a:endParaRPr lang="en-US" sz="2400" b="1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t="7330"/>
          <a:stretch>
            <a:fillRect/>
          </a:stretch>
        </p:blipFill>
        <p:spPr bwMode="auto">
          <a:xfrm>
            <a:off x="533400" y="1295400"/>
            <a:ext cx="80899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IBLI Product Design </a:t>
            </a:r>
            <a:r>
              <a:rPr lang="en-US" sz="2800" b="1" dirty="0">
                <a:solidFill>
                  <a:schemeClr val="tx1"/>
                </a:solidFill>
              </a:rPr>
              <a:t>	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5" y="6248400"/>
            <a:ext cx="8711045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IBLI Outreach and M&amp;E 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914400"/>
            <a:ext cx="9144000" cy="53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b="1" dirty="0" smtClean="0"/>
              <a:t>  </a:t>
            </a:r>
            <a:r>
              <a:rPr lang="en-US" sz="2800" b="1" u="sng" dirty="0" smtClean="0">
                <a:solidFill>
                  <a:schemeClr val="bg1"/>
                </a:solidFill>
              </a:rPr>
              <a:t>Field insurance game to generate informed demand</a:t>
            </a:r>
          </a:p>
          <a:p>
            <a:pPr marL="627063" lvl="1" indent="28733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Financial educational tool</a:t>
            </a:r>
          </a:p>
          <a:p>
            <a:pPr marL="627063" lvl="1" indent="2873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Learn subjects’ response to product</a:t>
            </a:r>
          </a:p>
          <a:p>
            <a:pPr marL="627063" lvl="1" indent="2873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Build demand for IBLI</a:t>
            </a: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</a:rPr>
              <a:t>Integrated long-term survey design for impact evaluation to inform program and policy formation</a:t>
            </a:r>
          </a:p>
          <a:p>
            <a:pPr marL="914400" lvl="1" indent="-287338" algn="l" eaLnBrk="0" hangingPunct="0">
              <a:lnSpc>
                <a:spcPct val="120000"/>
              </a:lnSpc>
              <a:spcBef>
                <a:spcPct val="8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Multi-year HH survey w/encouragement design: study behavioral and welfare impact (incl. in comparison with cash transfers)</a:t>
            </a:r>
            <a:endParaRPr lang="en-US" sz="2400" dirty="0"/>
          </a:p>
        </p:txBody>
      </p:sp>
      <p:pic>
        <p:nvPicPr>
          <p:cNvPr id="6" name="Picture 5" descr="Slide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4478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1212</Words>
  <Application>Microsoft Office PowerPoint</Application>
  <PresentationFormat>On-screen Show (4:3)</PresentationFormat>
  <Paragraphs>212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Michael R. Carte</dc:creator>
  <cp:lastModifiedBy>Chris Barrett</cp:lastModifiedBy>
  <cp:revision>451</cp:revision>
  <dcterms:created xsi:type="dcterms:W3CDTF">2001-02-20T14:04:18Z</dcterms:created>
  <dcterms:modified xsi:type="dcterms:W3CDTF">2012-05-19T01:29:03Z</dcterms:modified>
</cp:coreProperties>
</file>